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
      <p:font typeface="Montserrat"/>
      <p:regular r:id="rId30"/>
      <p:bold r:id="rId31"/>
      <p:italic r:id="rId32"/>
      <p:boldItalic r:id="rId33"/>
    </p:embeddedFont>
    <p:embeddedFont>
      <p:font typeface="EB Garamond SemiBold"/>
      <p:regular r:id="rId34"/>
      <p:bold r:id="rId35"/>
      <p:italic r:id="rId36"/>
      <p:boldItalic r:id="rId37"/>
    </p:embeddedFont>
    <p:embeddedFont>
      <p:font typeface="EB Garamond"/>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BGaramond-italic.fntdata"/><Relationship Id="rId20" Type="http://schemas.openxmlformats.org/officeDocument/2006/relationships/slide" Target="slides/slide15.xml"/><Relationship Id="rId41" Type="http://schemas.openxmlformats.org/officeDocument/2006/relationships/font" Target="fonts/EBGaramond-boldItalic.fntdata"/><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6.xml"/><Relationship Id="rId33" Type="http://schemas.openxmlformats.org/officeDocument/2006/relationships/font" Target="fonts/Montserrat-boldItalic.fntdata"/><Relationship Id="rId10" Type="http://schemas.openxmlformats.org/officeDocument/2006/relationships/slide" Target="slides/slide5.xml"/><Relationship Id="rId32" Type="http://schemas.openxmlformats.org/officeDocument/2006/relationships/font" Target="fonts/Montserrat-italic.fntdata"/><Relationship Id="rId13" Type="http://schemas.openxmlformats.org/officeDocument/2006/relationships/slide" Target="slides/slide8.xml"/><Relationship Id="rId35" Type="http://schemas.openxmlformats.org/officeDocument/2006/relationships/font" Target="fonts/EBGaramondSemiBold-bold.fntdata"/><Relationship Id="rId12" Type="http://schemas.openxmlformats.org/officeDocument/2006/relationships/slide" Target="slides/slide7.xml"/><Relationship Id="rId34" Type="http://schemas.openxmlformats.org/officeDocument/2006/relationships/font" Target="fonts/EBGaramondSemiBold-regular.fntdata"/><Relationship Id="rId15" Type="http://schemas.openxmlformats.org/officeDocument/2006/relationships/slide" Target="slides/slide10.xml"/><Relationship Id="rId37" Type="http://schemas.openxmlformats.org/officeDocument/2006/relationships/font" Target="fonts/EBGaramondSemiBold-boldItalic.fntdata"/><Relationship Id="rId14" Type="http://schemas.openxmlformats.org/officeDocument/2006/relationships/slide" Target="slides/slide9.xml"/><Relationship Id="rId36" Type="http://schemas.openxmlformats.org/officeDocument/2006/relationships/font" Target="fonts/EBGaramondSemiBold-italic.fntdata"/><Relationship Id="rId17" Type="http://schemas.openxmlformats.org/officeDocument/2006/relationships/slide" Target="slides/slide12.xml"/><Relationship Id="rId39" Type="http://schemas.openxmlformats.org/officeDocument/2006/relationships/font" Target="fonts/EBGaramond-bold.fntdata"/><Relationship Id="rId16" Type="http://schemas.openxmlformats.org/officeDocument/2006/relationships/slide" Target="slides/slide11.xml"/><Relationship Id="rId38" Type="http://schemas.openxmlformats.org/officeDocument/2006/relationships/font" Target="fonts/EBGaramond-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mackenziemathislab.org/micemotorcontrol"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epai.org/machine-learning-glossary-and-terms/neural-network" TargetMode="External"/><Relationship Id="rId3" Type="http://schemas.openxmlformats.org/officeDocument/2006/relationships/hyperlink" Target="https://deepai.org/machine-learning-glossary-and-terms/neuron"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86fa62d903_0_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86fa62d903_0_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882fb53f7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882fb53f7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882fb53f7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882fb53f7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882fb53f7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882fb53f7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86fa62d903_0_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86fa62d903_0_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88980671e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88980671e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86fa62d903_0_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86fa62d903_0_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86fa62d90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86fa62d90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b="1" lang="en" sz="1350">
                <a:solidFill>
                  <a:srgbClr val="222222"/>
                </a:solidFill>
                <a:highlight>
                  <a:srgbClr val="FCFCFC"/>
                </a:highlight>
              </a:rPr>
              <a:t>DeepLabCut™ </a:t>
            </a:r>
            <a:r>
              <a:rPr lang="en" sz="1350">
                <a:solidFill>
                  <a:srgbClr val="222222"/>
                </a:solidFill>
                <a:highlight>
                  <a:srgbClr val="FCFCFC"/>
                </a:highlight>
              </a:rPr>
              <a:t>is an efficient method for 2D and 3D markerless pose estimation based on transfer learning with deep neural networks that achieves excellent results (i.e. you can match human labeling accuracy) with minimal training data (typically 50-200 frames). We demonstrate the versatility of this framework by tracking various body parts in multiple species across a broad collection of behaviors. </a:t>
            </a:r>
            <a:endParaRPr sz="5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86fa62d90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86fa62d90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050">
                <a:solidFill>
                  <a:schemeClr val="dk1"/>
                </a:solidFill>
                <a:highlight>
                  <a:srgbClr val="FCFCFC"/>
                </a:highlight>
              </a:rPr>
              <a:t> aim to enable neuroscience research with AI</a:t>
            </a:r>
            <a:r>
              <a:rPr lang="en" sz="1050">
                <a:solidFill>
                  <a:schemeClr val="dk1"/>
                </a:solidFill>
                <a:highlight>
                  <a:srgbClr val="FCFCFC"/>
                </a:highlight>
              </a:rPr>
              <a:t>. Our goal is to understand mechanisms underlying adaptive behavior in intelligence systems. </a:t>
            </a:r>
            <a:endParaRPr sz="1050">
              <a:solidFill>
                <a:schemeClr val="dk1"/>
              </a:solidFill>
              <a:highlight>
                <a:srgbClr val="FCFCFC"/>
              </a:highlight>
            </a:endParaRPr>
          </a:p>
          <a:p>
            <a:pPr indent="0" lvl="0" marL="0" rtl="0" algn="l">
              <a:spcBef>
                <a:spcPts val="0"/>
              </a:spcBef>
              <a:spcAft>
                <a:spcPts val="0"/>
              </a:spcAft>
              <a:buNone/>
            </a:pPr>
            <a:r>
              <a:rPr lang="en" sz="1050">
                <a:solidFill>
                  <a:schemeClr val="dk1"/>
                </a:solidFill>
                <a:highlight>
                  <a:srgbClr val="FCFCFC"/>
                </a:highlight>
              </a:rPr>
              <a:t>They reverse engineer the neural circuits that drive adaptive behavior by studying artificial and natural intelligence</a:t>
            </a:r>
            <a:endParaRPr sz="1050">
              <a:solidFill>
                <a:schemeClr val="dk1"/>
              </a:solidFill>
              <a:highlight>
                <a:srgbClr val="FCFCFC"/>
              </a:highlight>
            </a:endParaRPr>
          </a:p>
          <a:p>
            <a:pPr indent="0" lvl="0" marL="0" rtl="0" algn="l">
              <a:lnSpc>
                <a:spcPct val="115000"/>
              </a:lnSpc>
              <a:spcBef>
                <a:spcPts val="2000"/>
              </a:spcBef>
              <a:spcAft>
                <a:spcPts val="0"/>
              </a:spcAft>
              <a:buNone/>
            </a:pPr>
            <a:r>
              <a:rPr lang="en" sz="1650">
                <a:solidFill>
                  <a:schemeClr val="dk1"/>
                </a:solidFill>
                <a:highlight>
                  <a:srgbClr val="FCFCFC"/>
                </a:highlight>
              </a:rPr>
              <a:t>Question:</a:t>
            </a:r>
            <a:endParaRPr sz="1650">
              <a:solidFill>
                <a:schemeClr val="dk1"/>
              </a:solidFill>
              <a:highlight>
                <a:srgbClr val="FCFCFC"/>
              </a:highlight>
            </a:endParaRPr>
          </a:p>
          <a:p>
            <a:pPr indent="0" lvl="0" marL="0" rtl="0" algn="l">
              <a:lnSpc>
                <a:spcPct val="115000"/>
              </a:lnSpc>
              <a:spcBef>
                <a:spcPts val="2000"/>
              </a:spcBef>
              <a:spcAft>
                <a:spcPts val="0"/>
              </a:spcAft>
              <a:buNone/>
            </a:pPr>
            <a:r>
              <a:rPr lang="en" sz="1650">
                <a:solidFill>
                  <a:schemeClr val="dk1"/>
                </a:solidFill>
                <a:highlight>
                  <a:srgbClr val="FCFCFC"/>
                </a:highlight>
              </a:rPr>
              <a:t>How do animals learn to adapt? How does the brain construct and adapt internal models of the world, which enable us to compensate for sensory delays and make better predictions? </a:t>
            </a:r>
            <a:endParaRPr sz="1650">
              <a:solidFill>
                <a:schemeClr val="dk1"/>
              </a:solidFill>
              <a:highlight>
                <a:srgbClr val="FCFCFC"/>
              </a:highlight>
            </a:endParaRPr>
          </a:p>
          <a:p>
            <a:pPr indent="0" lvl="0" marL="0" rtl="0" algn="l">
              <a:lnSpc>
                <a:spcPct val="115000"/>
              </a:lnSpc>
              <a:spcBef>
                <a:spcPts val="2000"/>
              </a:spcBef>
              <a:spcAft>
                <a:spcPts val="0"/>
              </a:spcAft>
              <a:buClr>
                <a:schemeClr val="dk1"/>
              </a:buClr>
              <a:buSzPts val="1100"/>
              <a:buFont typeface="Arial"/>
              <a:buNone/>
            </a:pPr>
            <a:r>
              <a:rPr lang="en" sz="1650">
                <a:solidFill>
                  <a:schemeClr val="dk1"/>
                </a:solidFill>
                <a:highlight>
                  <a:schemeClr val="dk1"/>
                </a:highlight>
              </a:rPr>
              <a:t>We develop</a:t>
            </a:r>
            <a:r>
              <a:rPr lang="en" sz="1650">
                <a:solidFill>
                  <a:schemeClr val="dk1"/>
                </a:solidFill>
                <a:highlight>
                  <a:schemeClr val="dk1"/>
                </a:highlight>
                <a:uFill>
                  <a:noFill/>
                </a:uFill>
                <a:hlinkClick r:id="rId2">
                  <a:extLst>
                    <a:ext uri="{A12FA001-AC4F-418D-AE19-62706E023703}">
                      <ahyp:hlinkClr val="tx"/>
                    </a:ext>
                  </a:extLst>
                </a:hlinkClick>
              </a:rPr>
              <a:t> skilled motor tasks</a:t>
            </a:r>
            <a:r>
              <a:rPr lang="en" sz="1650">
                <a:solidFill>
                  <a:schemeClr val="dk1"/>
                </a:solidFill>
                <a:highlight>
                  <a:schemeClr val="dk1"/>
                </a:highlight>
              </a:rPr>
              <a:t> where mice can learn from dynamically changin</a:t>
            </a:r>
            <a:r>
              <a:rPr lang="en" sz="1650">
                <a:solidFill>
                  <a:schemeClr val="dk1"/>
                </a:solidFill>
                <a:highlight>
                  <a:srgbClr val="FCFCFC"/>
                </a:highlight>
              </a:rPr>
              <a:t>g sensory and reward landscapes. We </a:t>
            </a:r>
            <a:r>
              <a:rPr lang="en" sz="1650">
                <a:solidFill>
                  <a:schemeClr val="dk1"/>
                </a:solidFill>
                <a:highlight>
                  <a:schemeClr val="accent4"/>
                </a:highlight>
              </a:rPr>
              <a:t>also study adaptive natural behaviors</a:t>
            </a:r>
            <a:r>
              <a:rPr lang="en" sz="1650">
                <a:solidFill>
                  <a:schemeClr val="dk1"/>
                </a:solidFill>
                <a:highlight>
                  <a:srgbClr val="FCFCFC"/>
                </a:highlight>
              </a:rPr>
              <a:t>. In particular, we are interested in continual learning in both biological and artificial agents. The work in this area is focused on using mice as a model system for motor learning and adaptation (combining behavioral assays with large-scale neural recordings using electrophysiology and 2-photon mesoscopy). Collectively, we take an approach called reverse engineering where we perform theory-guided experiments and refine our knowledge of the system.</a:t>
            </a:r>
            <a:endParaRPr sz="1650">
              <a:solidFill>
                <a:schemeClr val="dk1"/>
              </a:solidFill>
              <a:highlight>
                <a:srgbClr val="FCFCFC"/>
              </a:highlight>
            </a:endParaRPr>
          </a:p>
          <a:p>
            <a:pPr indent="0" lvl="0" marL="0" rtl="0" algn="l">
              <a:lnSpc>
                <a:spcPct val="115000"/>
              </a:lnSpc>
              <a:spcBef>
                <a:spcPts val="2000"/>
              </a:spcBef>
              <a:spcAft>
                <a:spcPts val="0"/>
              </a:spcAft>
              <a:buClr>
                <a:schemeClr val="dk1"/>
              </a:buClr>
              <a:buSzPts val="1100"/>
              <a:buFont typeface="Arial"/>
              <a:buNone/>
            </a:pPr>
            <a:r>
              <a:t/>
            </a:r>
            <a:endParaRPr sz="800">
              <a:solidFill>
                <a:schemeClr val="dk1"/>
              </a:solidFill>
            </a:endParaRPr>
          </a:p>
          <a:p>
            <a:pPr indent="0" lvl="0" marL="0" rtl="0" algn="l">
              <a:spcBef>
                <a:spcPts val="0"/>
              </a:spcBef>
              <a:spcAft>
                <a:spcPts val="0"/>
              </a:spcAft>
              <a:buNone/>
            </a:pPr>
            <a:r>
              <a:t/>
            </a:r>
            <a:endParaRPr sz="1050">
              <a:solidFill>
                <a:schemeClr val="dk1"/>
              </a:solidFill>
              <a:highlight>
                <a:srgbClr val="FCFCFC"/>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86fa62d903_0_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86fa62d903_0_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Behavioral</a:t>
            </a:r>
            <a:r>
              <a:rPr lang="en"/>
              <a:t> Assay</a:t>
            </a:r>
            <a:endParaRPr/>
          </a:p>
          <a:p>
            <a:pPr indent="0" lvl="0" marL="0" rtl="0" algn="l">
              <a:spcBef>
                <a:spcPts val="0"/>
              </a:spcBef>
              <a:spcAft>
                <a:spcPts val="0"/>
              </a:spcAft>
              <a:buNone/>
            </a:pPr>
            <a:r>
              <a:rPr lang="en"/>
              <a:t>Morris Water maze - (hippocampus and prefrontal cortex)</a:t>
            </a:r>
            <a:r>
              <a:rPr lang="en" sz="1200">
                <a:solidFill>
                  <a:srgbClr val="565A5C"/>
                </a:solidFill>
                <a:highlight>
                  <a:srgbClr val="F7F7F7"/>
                </a:highlight>
                <a:latin typeface="Montserrat"/>
                <a:ea typeface="Montserrat"/>
                <a:cs typeface="Montserrat"/>
                <a:sym typeface="Montserrat"/>
              </a:rPr>
              <a:t>measuring spatial navigation and reference memory. </a:t>
            </a:r>
            <a:endParaRPr sz="1200">
              <a:solidFill>
                <a:srgbClr val="565A5C"/>
              </a:solidFill>
              <a:highlight>
                <a:srgbClr val="F7F7F7"/>
              </a:highlight>
              <a:latin typeface="Montserrat"/>
              <a:ea typeface="Montserrat"/>
              <a:cs typeface="Montserrat"/>
              <a:sym typeface="Montserrat"/>
            </a:endParaRPr>
          </a:p>
          <a:p>
            <a:pPr indent="0" lvl="0" marL="0" rtl="0" algn="l">
              <a:spcBef>
                <a:spcPts val="0"/>
              </a:spcBef>
              <a:spcAft>
                <a:spcPts val="0"/>
              </a:spcAft>
              <a:buNone/>
            </a:pPr>
            <a:r>
              <a:rPr lang="en" sz="1200">
                <a:solidFill>
                  <a:srgbClr val="565A5C"/>
                </a:solidFill>
                <a:highlight>
                  <a:srgbClr val="F7F7F7"/>
                </a:highlight>
                <a:latin typeface="Montserrat"/>
                <a:ea typeface="Montserrat"/>
                <a:cs typeface="Montserrat"/>
                <a:sym typeface="Montserrat"/>
              </a:rPr>
              <a:t>VIdeo tracked using Any Maze</a:t>
            </a:r>
            <a:endParaRPr sz="1200">
              <a:solidFill>
                <a:srgbClr val="565A5C"/>
              </a:solidFill>
              <a:highlight>
                <a:srgbClr val="F7F7F7"/>
              </a:highlight>
              <a:latin typeface="Montserrat"/>
              <a:ea typeface="Montserrat"/>
              <a:cs typeface="Montserrat"/>
              <a:sym typeface="Montserrat"/>
            </a:endParaRPr>
          </a:p>
          <a:p>
            <a:pPr indent="0" lvl="0" marL="0" rtl="0" algn="l">
              <a:spcBef>
                <a:spcPts val="0"/>
              </a:spcBef>
              <a:spcAft>
                <a:spcPts val="0"/>
              </a:spcAft>
              <a:buNone/>
            </a:pPr>
            <a:r>
              <a:rPr lang="en" sz="1200">
                <a:solidFill>
                  <a:srgbClr val="565A5C"/>
                </a:solidFill>
                <a:highlight>
                  <a:srgbClr val="F7F7F7"/>
                </a:highlight>
                <a:latin typeface="EB Garamond"/>
                <a:ea typeface="EB Garamond"/>
                <a:cs typeface="EB Garamond"/>
                <a:sym typeface="EB Garamond"/>
              </a:rPr>
              <a:t>measure a variety of memory and navigation tasks,</a:t>
            </a:r>
            <a:r>
              <a:rPr lang="en" sz="1200">
                <a:solidFill>
                  <a:srgbClr val="565A5C"/>
                </a:solidFill>
                <a:highlight>
                  <a:srgbClr val="F7F7F7"/>
                </a:highlight>
                <a:latin typeface="Montserrat"/>
                <a:ea typeface="Montserrat"/>
                <a:cs typeface="Montserrat"/>
                <a:sym typeface="Montserrat"/>
              </a:rPr>
              <a:t> as the test animal swims to the platform from various locations, or tries to find the platform after it has been removed</a:t>
            </a:r>
            <a:endParaRPr sz="1200">
              <a:solidFill>
                <a:srgbClr val="565A5C"/>
              </a:solidFill>
              <a:highlight>
                <a:srgbClr val="F7F7F7"/>
              </a:highlight>
              <a:latin typeface="Montserrat"/>
              <a:ea typeface="Montserrat"/>
              <a:cs typeface="Montserrat"/>
              <a:sym typeface="Montserrat"/>
            </a:endParaRPr>
          </a:p>
          <a:p>
            <a:pPr indent="0" lvl="0" marL="0" rtl="0" algn="l">
              <a:spcBef>
                <a:spcPts val="0"/>
              </a:spcBef>
              <a:spcAft>
                <a:spcPts val="0"/>
              </a:spcAft>
              <a:buNone/>
            </a:pPr>
            <a:r>
              <a:rPr lang="en" sz="1200">
                <a:solidFill>
                  <a:srgbClr val="565A5C"/>
                </a:solidFill>
                <a:highlight>
                  <a:srgbClr val="FFFFFF"/>
                </a:highlight>
                <a:latin typeface="Montserrat"/>
                <a:ea typeface="Montserrat"/>
                <a:cs typeface="Montserrat"/>
                <a:sym typeface="Montserrat"/>
              </a:rPr>
              <a:t>Many of our measurement protocols incorporate video tracking and photocell technology, </a:t>
            </a:r>
            <a:endParaRPr sz="1200">
              <a:solidFill>
                <a:srgbClr val="565A5C"/>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200">
                <a:solidFill>
                  <a:srgbClr val="565A5C"/>
                </a:solidFill>
                <a:highlight>
                  <a:srgbClr val="FFFFFF"/>
                </a:highlight>
                <a:latin typeface="Montserrat"/>
                <a:ea typeface="Montserrat"/>
                <a:cs typeface="Montserrat"/>
                <a:sym typeface="Montserrat"/>
              </a:rPr>
              <a:t>and we use SAS programs to analyze and present the captured data.</a:t>
            </a:r>
            <a:endParaRPr sz="1200">
              <a:solidFill>
                <a:srgbClr val="565A5C"/>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200">
                <a:solidFill>
                  <a:srgbClr val="565A5C"/>
                </a:solidFill>
                <a:latin typeface="EB Garamond SemiBold"/>
                <a:ea typeface="EB Garamond SemiBold"/>
                <a:cs typeface="EB Garamond SemiBold"/>
                <a:sym typeface="EB Garamond SemiBold"/>
              </a:rPr>
              <a:t>Novel Objection Recogition -We measure time spent exploring the novel object, that if sufficiently preferred by the animal is a reflection of intact memory for the original objects</a:t>
            </a:r>
            <a:r>
              <a:rPr lang="en" sz="1200">
                <a:solidFill>
                  <a:srgbClr val="565A5C"/>
                </a:solidFill>
                <a:highlight>
                  <a:srgbClr val="F7F7F7"/>
                </a:highlight>
                <a:latin typeface="Montserrat"/>
                <a:ea typeface="Montserrat"/>
                <a:cs typeface="Montserrat"/>
                <a:sym typeface="Montserrat"/>
              </a:rPr>
              <a:t>.</a:t>
            </a:r>
            <a:endParaRPr sz="1200">
              <a:solidFill>
                <a:srgbClr val="565A5C"/>
              </a:solidFill>
              <a:highlight>
                <a:srgbClr val="F7F7F7"/>
              </a:highlight>
              <a:latin typeface="Montserrat"/>
              <a:ea typeface="Montserrat"/>
              <a:cs typeface="Montserrat"/>
              <a:sym typeface="Montserrat"/>
            </a:endParaRPr>
          </a:p>
          <a:p>
            <a:pPr indent="0" lvl="0" marL="0" rtl="0" algn="l">
              <a:spcBef>
                <a:spcPts val="0"/>
              </a:spcBef>
              <a:spcAft>
                <a:spcPts val="0"/>
              </a:spcAft>
              <a:buNone/>
            </a:pPr>
            <a:r>
              <a:rPr lang="en" sz="1200">
                <a:solidFill>
                  <a:srgbClr val="565A5C"/>
                </a:solidFill>
                <a:highlight>
                  <a:srgbClr val="F7F7F7"/>
                </a:highlight>
                <a:latin typeface="Montserrat"/>
                <a:ea typeface="Montserrat"/>
                <a:cs typeface="Montserrat"/>
                <a:sym typeface="Montserrat"/>
              </a:rPr>
              <a:t>Forced</a:t>
            </a:r>
            <a:r>
              <a:rPr lang="en" sz="1200">
                <a:solidFill>
                  <a:srgbClr val="565A5C"/>
                </a:solidFill>
                <a:highlight>
                  <a:srgbClr val="F7F7F7"/>
                </a:highlight>
                <a:latin typeface="Montserrat"/>
                <a:ea typeface="Montserrat"/>
                <a:cs typeface="Montserrat"/>
                <a:sym typeface="Montserrat"/>
              </a:rPr>
              <a:t> swim - stress test</a:t>
            </a:r>
            <a:endParaRPr sz="1200">
              <a:solidFill>
                <a:srgbClr val="565A5C"/>
              </a:solidFill>
              <a:highlight>
                <a:srgbClr val="F7F7F7"/>
              </a:highlight>
              <a:latin typeface="Montserrat"/>
              <a:ea typeface="Montserrat"/>
              <a:cs typeface="Montserrat"/>
              <a:sym typeface="Montserrat"/>
            </a:endParaRPr>
          </a:p>
          <a:p>
            <a:pPr indent="0" lvl="0" marL="0" rtl="0" algn="l">
              <a:spcBef>
                <a:spcPts val="0"/>
              </a:spcBef>
              <a:spcAft>
                <a:spcPts val="0"/>
              </a:spcAft>
              <a:buNone/>
            </a:pPr>
            <a:r>
              <a:rPr lang="en" sz="1200">
                <a:solidFill>
                  <a:srgbClr val="565A5C"/>
                </a:solidFill>
                <a:highlight>
                  <a:srgbClr val="F7F7F7"/>
                </a:highlight>
                <a:latin typeface="Montserrat"/>
                <a:ea typeface="Montserrat"/>
                <a:cs typeface="Montserrat"/>
                <a:sym typeface="Montserrat"/>
              </a:rPr>
              <a:t>light/Dark - locomotion</a:t>
            </a:r>
            <a:endParaRPr sz="1200">
              <a:solidFill>
                <a:srgbClr val="565A5C"/>
              </a:solidFill>
              <a:highlight>
                <a:srgbClr val="F7F7F7"/>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450">
                <a:solidFill>
                  <a:srgbClr val="252222"/>
                </a:solidFill>
                <a:latin typeface="EB Garamond"/>
                <a:ea typeface="EB Garamond"/>
                <a:cs typeface="EB Garamond"/>
                <a:sym typeface="EB Garamond"/>
              </a:rPr>
              <a:t>Object Burying:This test places a grid of foreign objects (marbles) in a standard cage filled with bedding (measured to a standard depth). Animals are tested for 30 minutes, and the number of objects buried is recorded. This is a test of defensive anxiety.</a:t>
            </a:r>
            <a:endParaRPr sz="1200">
              <a:solidFill>
                <a:srgbClr val="565A5C"/>
              </a:solidFill>
              <a:highlight>
                <a:srgbClr val="F7F7F7"/>
              </a:highlight>
              <a:latin typeface="Montserrat"/>
              <a:ea typeface="Montserrat"/>
              <a:cs typeface="Montserrat"/>
              <a:sym typeface="Montserra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86fa62d903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86fa62d903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86fa62d903_0_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86fa62d903_0_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86fa62d903_0_7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86fa62d903_0_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latin typeface="Lato"/>
                <a:ea typeface="Lato"/>
                <a:cs typeface="Lato"/>
                <a:sym typeface="Lato"/>
              </a:rPr>
              <a:t>Is a method of artificial intelligence that teaches computers to process data similar to that of the human brain. It also called  deeper learning- which uses interconnected nodes or neurons in a layered structure that resembles the brain. IT creates an adaptive system that computers use to learn from their mistakes an =d continuously i</a:t>
            </a:r>
            <a:endParaRPr sz="1400">
              <a:solidFill>
                <a:schemeClr val="dk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400">
              <a:solidFill>
                <a:schemeClr val="dk1"/>
              </a:solidFill>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86fa62d903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86fa62d903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latin typeface="Lato"/>
                <a:ea typeface="Lato"/>
                <a:cs typeface="Lato"/>
                <a:sym typeface="Lato"/>
              </a:rPr>
              <a:t>Input layer: info form the outside world enters the artificial brain form the input layer. Input  nodes process the data, analyze or categrze it and then pass to the next layer. Hidden layer: takes the input from the input layer of other hidden layers. Each hidden layer analyzes the output from the previous layer, processes it further and passes it on to the next layer</a:t>
            </a:r>
            <a:endParaRPr sz="1400">
              <a:solidFill>
                <a:schemeClr val="dk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sz="1400">
                <a:solidFill>
                  <a:schemeClr val="dk1"/>
                </a:solidFill>
                <a:latin typeface="Lato"/>
                <a:ea typeface="Lato"/>
                <a:cs typeface="Lato"/>
                <a:sym typeface="Lato"/>
              </a:rPr>
              <a:t>Output layer: gives the finial results of all the data processing by the artificial neural network. It can be a sigle or multiple nodes</a:t>
            </a:r>
            <a:endParaRPr sz="1400">
              <a:solidFill>
                <a:schemeClr val="dk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rgbClr val="101010"/>
              </a:solidFill>
              <a:highlight>
                <a:srgbClr val="FFFFFF"/>
              </a:highlight>
            </a:endParaRPr>
          </a:p>
          <a:p>
            <a:pPr indent="0" lvl="0" marL="0" rtl="0" algn="l">
              <a:spcBef>
                <a:spcPts val="0"/>
              </a:spcBef>
              <a:spcAft>
                <a:spcPts val="0"/>
              </a:spcAft>
              <a:buNone/>
            </a:pPr>
            <a:r>
              <a:rPr lang="en">
                <a:solidFill>
                  <a:srgbClr val="101010"/>
                </a:solidFill>
                <a:highlight>
                  <a:srgbClr val="FFFFFF"/>
                </a:highlight>
              </a:rPr>
              <a:t>Weight is the parameter within a </a:t>
            </a:r>
            <a:r>
              <a:rPr lang="en">
                <a:solidFill>
                  <a:schemeClr val="hlink"/>
                </a:solidFill>
                <a:highlight>
                  <a:srgbClr val="FFFFFF"/>
                </a:highlight>
                <a:uFill>
                  <a:noFill/>
                </a:uFill>
                <a:hlinkClick r:id="rId2"/>
              </a:rPr>
              <a:t>neural network</a:t>
            </a:r>
            <a:r>
              <a:rPr lang="en">
                <a:solidFill>
                  <a:srgbClr val="101010"/>
                </a:solidFill>
                <a:highlight>
                  <a:srgbClr val="FFFFFF"/>
                </a:highlight>
              </a:rPr>
              <a:t> that transforms input data within the network's hidden layers. A neural network is a series of nodes, or </a:t>
            </a:r>
            <a:r>
              <a:rPr lang="en">
                <a:solidFill>
                  <a:schemeClr val="hlink"/>
                </a:solidFill>
                <a:highlight>
                  <a:srgbClr val="FFFFFF"/>
                </a:highlight>
                <a:uFill>
                  <a:noFill/>
                </a:uFill>
                <a:hlinkClick r:id="rId3"/>
              </a:rPr>
              <a:t>neurons</a:t>
            </a:r>
            <a:r>
              <a:rPr lang="en">
                <a:solidFill>
                  <a:srgbClr val="101010"/>
                </a:solidFill>
                <a:highlight>
                  <a:srgbClr val="FFFFFF"/>
                </a:highlight>
              </a:rPr>
              <a:t>. Within each node is a set of inputs, weight, and a bias value. As an input enters the node, it gets multiplied by a weight value and the resulting output is either observed, or passed to the next layer in the neural network. Often the weights of a neural network are contained within the hidden layers of the network.</a:t>
            </a:r>
            <a:endParaRPr>
              <a:solidFill>
                <a:srgbClr val="101010"/>
              </a:solidFill>
              <a:highlight>
                <a:srgbClr val="FFFFFF"/>
              </a:highlight>
            </a:endParaRPr>
          </a:p>
          <a:p>
            <a:pPr indent="0" lvl="0" marL="0" rtl="0" algn="l">
              <a:spcBef>
                <a:spcPts val="0"/>
              </a:spcBef>
              <a:spcAft>
                <a:spcPts val="0"/>
              </a:spcAft>
              <a:buNone/>
            </a:pPr>
            <a:r>
              <a:t/>
            </a:r>
            <a:endParaRPr>
              <a:solidFill>
                <a:srgbClr val="101010"/>
              </a:solidFill>
              <a:highlight>
                <a:srgbClr val="FFFFFF"/>
              </a:highlight>
            </a:endParaRPr>
          </a:p>
          <a:p>
            <a:pPr indent="0" lvl="0" marL="0" rtl="0" algn="l">
              <a:spcBef>
                <a:spcPts val="0"/>
              </a:spcBef>
              <a:spcAft>
                <a:spcPts val="0"/>
              </a:spcAft>
              <a:buClr>
                <a:schemeClr val="dk1"/>
              </a:buClr>
              <a:buSzPts val="1100"/>
              <a:buFont typeface="Arial"/>
              <a:buNone/>
            </a:pPr>
            <a:r>
              <a:rPr lang="en" sz="1400">
                <a:solidFill>
                  <a:schemeClr val="dk1"/>
                </a:solidFill>
                <a:latin typeface="Lato"/>
                <a:ea typeface="Lato"/>
                <a:cs typeface="Lato"/>
                <a:sym typeface="Lato"/>
              </a:rPr>
              <a:t>nput layer: info form the outside world enters the artificial brain form the input layer. Input  nodes process the data, analyze or categrze it and then pass to the next layer. Hidden layer: takes the input from the input layer of other hidden layers. Each hidden layer analyzes the output from the previous layer, processes it further and passes it on to the next layer</a:t>
            </a:r>
            <a:endParaRPr sz="1400">
              <a:solidFill>
                <a:schemeClr val="dk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sz="1400">
                <a:solidFill>
                  <a:schemeClr val="dk1"/>
                </a:solidFill>
                <a:latin typeface="Lato"/>
                <a:ea typeface="Lato"/>
                <a:cs typeface="Lato"/>
                <a:sym typeface="Lato"/>
              </a:rPr>
              <a:t>Output layer: gives the finial results of all the data processing by the artificial neural network. It can be a sigle or multiple nodes</a:t>
            </a:r>
            <a:endParaRPr sz="1400">
              <a:solidFill>
                <a:schemeClr val="dk1"/>
              </a:solidFill>
              <a:latin typeface="Lato"/>
              <a:ea typeface="Lato"/>
              <a:cs typeface="Lato"/>
              <a:sym typeface="Lato"/>
            </a:endParaRPr>
          </a:p>
          <a:p>
            <a:pPr indent="0" lvl="0" marL="0" rtl="0" algn="l">
              <a:spcBef>
                <a:spcPts val="0"/>
              </a:spcBef>
              <a:spcAft>
                <a:spcPts val="0"/>
              </a:spcAft>
              <a:buNone/>
            </a:pPr>
            <a:r>
              <a:t/>
            </a:r>
            <a:endParaRPr>
              <a:solidFill>
                <a:srgbClr val="101010"/>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86fa62d903_0_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86fa62d903_0_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222222"/>
                </a:solidFill>
                <a:highlight>
                  <a:srgbClr val="FFFFFF"/>
                </a:highlight>
                <a:latin typeface="Times New Roman"/>
                <a:ea typeface="Times New Roman"/>
                <a:cs typeface="Times New Roman"/>
                <a:sym typeface="Times New Roman"/>
              </a:rPr>
              <a:t>If you see in the image above, it compares the structure of a neuron in an animal brain (left) and a neuron in a neural network (right). </a:t>
            </a:r>
            <a:endParaRPr sz="1350">
              <a:solidFill>
                <a:srgbClr val="2222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sz="1350">
                <a:solidFill>
                  <a:srgbClr val="222222"/>
                </a:solidFill>
                <a:highlight>
                  <a:srgbClr val="FFFFFF"/>
                </a:highlight>
                <a:latin typeface="Times New Roman"/>
                <a:ea typeface="Times New Roman"/>
                <a:cs typeface="Times New Roman"/>
                <a:sym typeface="Times New Roman"/>
              </a:rPr>
              <a:t>The dendrites serve as the portion of the neuron that accepts multiple “input” signals, and through the cell body and the axon, it outputs through the terminal axon. This is exactly how a neuron in a neural network works as well </a:t>
            </a:r>
            <a:endParaRPr sz="1350">
              <a:solidFill>
                <a:srgbClr val="2222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sz="1350">
                <a:solidFill>
                  <a:srgbClr val="222222"/>
                </a:solidFill>
                <a:highlight>
                  <a:srgbClr val="FFFFFF"/>
                </a:highlight>
                <a:latin typeface="Times New Roman"/>
                <a:ea typeface="Times New Roman"/>
                <a:cs typeface="Times New Roman"/>
                <a:sym typeface="Times New Roman"/>
              </a:rPr>
              <a:t>– multiple inputs that are processed through a function and outputs a value. The involvement of synapses in both cases are very similar. In fact, using the same terminologies directly prove the correlation and relevance between the animal brain/neuron and the artificial neural network.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2" name="Shape 72"/>
        <p:cNvGrpSpPr/>
        <p:nvPr/>
      </p:nvGrpSpPr>
      <p:grpSpPr>
        <a:xfrm>
          <a:off x="0" y="0"/>
          <a:ext cx="0" cy="0"/>
          <a:chOff x="0" y="0"/>
          <a:chExt cx="0" cy="0"/>
        </a:xfrm>
      </p:grpSpPr>
      <p:sp>
        <p:nvSpPr>
          <p:cNvPr id="73" name="Google Shape;73;p11"/>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4" name="Google Shape;74;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5" name="Shape 75"/>
        <p:cNvGrpSpPr/>
        <p:nvPr/>
      </p:nvGrpSpPr>
      <p:grpSpPr>
        <a:xfrm>
          <a:off x="0" y="0"/>
          <a:ext cx="0" cy="0"/>
          <a:chOff x="0" y="0"/>
          <a:chExt cx="0" cy="0"/>
        </a:xfrm>
      </p:grpSpPr>
      <p:grpSp>
        <p:nvGrpSpPr>
          <p:cNvPr id="76" name="Google Shape;76;p12"/>
          <p:cNvGrpSpPr/>
          <p:nvPr/>
        </p:nvGrpSpPr>
        <p:grpSpPr>
          <a:xfrm>
            <a:off x="830392" y="4169130"/>
            <a:ext cx="745763" cy="45826"/>
            <a:chOff x="4580561" y="2589004"/>
            <a:chExt cx="1064464" cy="25200"/>
          </a:xfrm>
        </p:grpSpPr>
        <p:sp>
          <p:nvSpPr>
            <p:cNvPr id="77" name="Google Shape;77;p1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12"/>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80" name="Google Shape;80;p12"/>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2" name="Shape 82"/>
        <p:cNvGrpSpPr/>
        <p:nvPr/>
      </p:nvGrpSpPr>
      <p:grpSpPr>
        <a:xfrm>
          <a:off x="0" y="0"/>
          <a:ext cx="0" cy="0"/>
          <a:chOff x="0" y="0"/>
          <a:chExt cx="0" cy="0"/>
        </a:xfrm>
      </p:grpSpPr>
      <p:sp>
        <p:nvSpPr>
          <p:cNvPr id="83" name="Google Shape;83;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23" name="Shape 23"/>
        <p:cNvGrpSpPr/>
        <p:nvPr/>
      </p:nvGrpSpPr>
      <p:grpSpPr>
        <a:xfrm>
          <a:off x="0" y="0"/>
          <a:ext cx="0" cy="0"/>
          <a:chOff x="0" y="0"/>
          <a:chExt cx="0" cy="0"/>
        </a:xfrm>
      </p:grpSpPr>
      <p:sp>
        <p:nvSpPr>
          <p:cNvPr id="24" name="Google Shape;24;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atin typeface="Lato"/>
                <a:ea typeface="Lato"/>
                <a:cs typeface="Lato"/>
                <a:sym typeface="Lato"/>
              </a:defRPr>
            </a:lvl1pPr>
            <a:lvl2pPr lvl="1">
              <a:spcBef>
                <a:spcPts val="0"/>
              </a:spcBef>
              <a:spcAft>
                <a:spcPts val="0"/>
              </a:spcAft>
              <a:buSzPts val="2800"/>
              <a:buNone/>
              <a:defRPr>
                <a:latin typeface="Lato"/>
                <a:ea typeface="Lato"/>
                <a:cs typeface="Lato"/>
                <a:sym typeface="Lato"/>
              </a:defRPr>
            </a:lvl2pPr>
            <a:lvl3pPr lvl="2">
              <a:spcBef>
                <a:spcPts val="0"/>
              </a:spcBef>
              <a:spcAft>
                <a:spcPts val="0"/>
              </a:spcAft>
              <a:buSzPts val="2800"/>
              <a:buNone/>
              <a:defRPr>
                <a:latin typeface="Lato"/>
                <a:ea typeface="Lato"/>
                <a:cs typeface="Lato"/>
                <a:sym typeface="Lato"/>
              </a:defRPr>
            </a:lvl3pPr>
            <a:lvl4pPr lvl="3">
              <a:spcBef>
                <a:spcPts val="0"/>
              </a:spcBef>
              <a:spcAft>
                <a:spcPts val="0"/>
              </a:spcAft>
              <a:buSzPts val="2800"/>
              <a:buNone/>
              <a:defRPr>
                <a:latin typeface="Lato"/>
                <a:ea typeface="Lato"/>
                <a:cs typeface="Lato"/>
                <a:sym typeface="Lato"/>
              </a:defRPr>
            </a:lvl4pPr>
            <a:lvl5pPr lvl="4">
              <a:spcBef>
                <a:spcPts val="0"/>
              </a:spcBef>
              <a:spcAft>
                <a:spcPts val="0"/>
              </a:spcAft>
              <a:buSzPts val="2800"/>
              <a:buNone/>
              <a:defRPr>
                <a:latin typeface="Lato"/>
                <a:ea typeface="Lato"/>
                <a:cs typeface="Lato"/>
                <a:sym typeface="Lato"/>
              </a:defRPr>
            </a:lvl5pPr>
            <a:lvl6pPr lvl="5">
              <a:spcBef>
                <a:spcPts val="0"/>
              </a:spcBef>
              <a:spcAft>
                <a:spcPts val="0"/>
              </a:spcAft>
              <a:buSzPts val="2800"/>
              <a:buNone/>
              <a:defRPr>
                <a:latin typeface="Lato"/>
                <a:ea typeface="Lato"/>
                <a:cs typeface="Lato"/>
                <a:sym typeface="Lato"/>
              </a:defRPr>
            </a:lvl6pPr>
            <a:lvl7pPr lvl="6">
              <a:spcBef>
                <a:spcPts val="0"/>
              </a:spcBef>
              <a:spcAft>
                <a:spcPts val="0"/>
              </a:spcAft>
              <a:buSzPts val="2800"/>
              <a:buNone/>
              <a:defRPr>
                <a:latin typeface="Lato"/>
                <a:ea typeface="Lato"/>
                <a:cs typeface="Lato"/>
                <a:sym typeface="Lato"/>
              </a:defRPr>
            </a:lvl7pPr>
            <a:lvl8pPr lvl="7">
              <a:spcBef>
                <a:spcPts val="0"/>
              </a:spcBef>
              <a:spcAft>
                <a:spcPts val="0"/>
              </a:spcAft>
              <a:buSzPts val="2800"/>
              <a:buNone/>
              <a:defRPr>
                <a:latin typeface="Lato"/>
                <a:ea typeface="Lato"/>
                <a:cs typeface="Lato"/>
                <a:sym typeface="Lato"/>
              </a:defRPr>
            </a:lvl8pPr>
            <a:lvl9pPr lvl="8">
              <a:spcBef>
                <a:spcPts val="0"/>
              </a:spcBef>
              <a:spcAft>
                <a:spcPts val="0"/>
              </a:spcAft>
              <a:buSzPts val="2800"/>
              <a:buNone/>
              <a:defRPr>
                <a:latin typeface="Lato"/>
                <a:ea typeface="Lato"/>
                <a:cs typeface="Lato"/>
                <a:sym typeface="Lato"/>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5"/>
          <p:cNvGrpSpPr/>
          <p:nvPr/>
        </p:nvGrpSpPr>
        <p:grpSpPr>
          <a:xfrm>
            <a:off x="830392" y="1191256"/>
            <a:ext cx="745763" cy="45826"/>
            <a:chOff x="4580561" y="2589004"/>
            <a:chExt cx="1064464" cy="25200"/>
          </a:xfrm>
        </p:grpSpPr>
        <p:sp>
          <p:nvSpPr>
            <p:cNvPr id="28" name="Google Shape;28;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 name="Google Shape;30;p5"/>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1" name="Google Shape;31;p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2" name="Google Shape;32;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6"/>
          <p:cNvGrpSpPr/>
          <p:nvPr/>
        </p:nvGrpSpPr>
        <p:grpSpPr>
          <a:xfrm>
            <a:off x="830392" y="1191256"/>
            <a:ext cx="745763" cy="45826"/>
            <a:chOff x="4580561" y="2589004"/>
            <a:chExt cx="1064464" cy="25200"/>
          </a:xfrm>
        </p:grpSpPr>
        <p:sp>
          <p:nvSpPr>
            <p:cNvPr id="36" name="Google Shape;36;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9" name="Google Shape;39;p6"/>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0" name="Google Shape;40;p6"/>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1" name="Google Shape;41;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 name="Google Shape;44;p7"/>
          <p:cNvGrpSpPr/>
          <p:nvPr/>
        </p:nvGrpSpPr>
        <p:grpSpPr>
          <a:xfrm>
            <a:off x="830392" y="1191256"/>
            <a:ext cx="745763" cy="45826"/>
            <a:chOff x="4580561" y="2589004"/>
            <a:chExt cx="1064464" cy="25200"/>
          </a:xfrm>
        </p:grpSpPr>
        <p:sp>
          <p:nvSpPr>
            <p:cNvPr id="45" name="Google Shape;45;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7"/>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8" name="Google Shape;48;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 name="Shape 49"/>
        <p:cNvGrpSpPr/>
        <p:nvPr/>
      </p:nvGrpSpPr>
      <p:grpSpPr>
        <a:xfrm>
          <a:off x="0" y="0"/>
          <a:ext cx="0" cy="0"/>
          <a:chOff x="0" y="0"/>
          <a:chExt cx="0" cy="0"/>
        </a:xfrm>
      </p:grpSpPr>
      <p:sp>
        <p:nvSpPr>
          <p:cNvPr id="50" name="Google Shape;50;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8"/>
          <p:cNvGrpSpPr/>
          <p:nvPr/>
        </p:nvGrpSpPr>
        <p:grpSpPr>
          <a:xfrm>
            <a:off x="830392" y="1191256"/>
            <a:ext cx="745763" cy="45826"/>
            <a:chOff x="4580561" y="2589004"/>
            <a:chExt cx="1064464" cy="25200"/>
          </a:xfrm>
        </p:grpSpPr>
        <p:sp>
          <p:nvSpPr>
            <p:cNvPr id="52" name="Google Shape;52;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8"/>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5" name="Google Shape;55;p8"/>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6" name="Google Shape;56;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7" name="Shape 57"/>
        <p:cNvGrpSpPr/>
        <p:nvPr/>
      </p:nvGrpSpPr>
      <p:grpSpPr>
        <a:xfrm>
          <a:off x="0" y="0"/>
          <a:ext cx="0" cy="0"/>
          <a:chOff x="0" y="0"/>
          <a:chExt cx="0" cy="0"/>
        </a:xfrm>
      </p:grpSpPr>
      <p:grpSp>
        <p:nvGrpSpPr>
          <p:cNvPr id="58" name="Google Shape;58;p9"/>
          <p:cNvGrpSpPr/>
          <p:nvPr/>
        </p:nvGrpSpPr>
        <p:grpSpPr>
          <a:xfrm>
            <a:off x="830392" y="4169130"/>
            <a:ext cx="745763" cy="45826"/>
            <a:chOff x="4580561" y="2589004"/>
            <a:chExt cx="1064464" cy="25200"/>
          </a:xfrm>
        </p:grpSpPr>
        <p:sp>
          <p:nvSpPr>
            <p:cNvPr id="59" name="Google Shape;59;p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9"/>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2" name="Google Shape;62;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3" name="Shape 63"/>
        <p:cNvGrpSpPr/>
        <p:nvPr/>
      </p:nvGrpSpPr>
      <p:grpSpPr>
        <a:xfrm>
          <a:off x="0" y="0"/>
          <a:ext cx="0" cy="0"/>
          <a:chOff x="0" y="0"/>
          <a:chExt cx="0" cy="0"/>
        </a:xfrm>
      </p:grpSpPr>
      <p:sp>
        <p:nvSpPr>
          <p:cNvPr id="64" name="Google Shape;64;p10"/>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 name="Google Shape;65;p10"/>
          <p:cNvGrpSpPr/>
          <p:nvPr/>
        </p:nvGrpSpPr>
        <p:grpSpPr>
          <a:xfrm>
            <a:off x="830392" y="1191256"/>
            <a:ext cx="745763" cy="45826"/>
            <a:chOff x="4580561" y="2589004"/>
            <a:chExt cx="1064464" cy="25200"/>
          </a:xfrm>
        </p:grpSpPr>
        <p:sp>
          <p:nvSpPr>
            <p:cNvPr id="66" name="Google Shape;66;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 name="Google Shape;68;p10"/>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9" name="Google Shape;69;p10"/>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0" name="Google Shape;70;p10"/>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1" name="Google Shape;71;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gradFill>
          <a:gsLst>
            <a:gs pos="0">
              <a:srgbClr val="FF7B2E"/>
            </a:gs>
            <a:gs pos="100000">
              <a:srgbClr val="A44006"/>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hyperlink" Target="https://www.nature.com/articles/s41598-020-62089-6"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6.png"/><Relationship Id="rId7"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4"/>
          <p:cNvSpPr txBox="1"/>
          <p:nvPr>
            <p:ph type="ctrTitle"/>
          </p:nvPr>
        </p:nvSpPr>
        <p:spPr>
          <a:xfrm>
            <a:off x="729450" y="1322450"/>
            <a:ext cx="7688100" cy="166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DEEP LAB CUTS</a:t>
            </a:r>
            <a:endParaRPr/>
          </a:p>
          <a:p>
            <a:pPr indent="0" lvl="0" marL="0" rtl="0" algn="l">
              <a:spcBef>
                <a:spcPts val="0"/>
              </a:spcBef>
              <a:spcAft>
                <a:spcPts val="0"/>
              </a:spcAft>
              <a:buNone/>
            </a:pPr>
            <a:r>
              <a:rPr lang="en"/>
              <a:t>:Neural Networks,Social Behaviors and Animals</a:t>
            </a:r>
            <a:endParaRPr/>
          </a:p>
        </p:txBody>
      </p:sp>
      <p:sp>
        <p:nvSpPr>
          <p:cNvPr id="89" name="Google Shape;89;p14"/>
          <p:cNvSpPr txBox="1"/>
          <p:nvPr>
            <p:ph idx="1" type="subTitle"/>
          </p:nvPr>
        </p:nvSpPr>
        <p:spPr>
          <a:xfrm>
            <a:off x="729452" y="3433175"/>
            <a:ext cx="7688100" cy="5412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5200">
                <a:solidFill>
                  <a:schemeClr val="dk1"/>
                </a:solidFill>
              </a:rPr>
              <a:t>DATA 607</a:t>
            </a:r>
            <a:endParaRPr sz="5200">
              <a:solidFill>
                <a:schemeClr val="dk1"/>
              </a:solidFill>
            </a:endParaRPr>
          </a:p>
          <a:p>
            <a:pPr indent="0" lvl="0" marL="0" rtl="0" algn="l">
              <a:spcBef>
                <a:spcPts val="0"/>
              </a:spcBef>
              <a:spcAft>
                <a:spcPts val="0"/>
              </a:spcAft>
              <a:buNone/>
            </a:pPr>
            <a:r>
              <a:rPr lang="en" sz="5200">
                <a:solidFill>
                  <a:schemeClr val="dk1"/>
                </a:solidFill>
              </a:rPr>
              <a:t>DATA IN CONTEXT </a:t>
            </a:r>
            <a:endParaRPr sz="5200">
              <a:solidFill>
                <a:schemeClr val="dk1"/>
              </a:solidFill>
            </a:endParaRPr>
          </a:p>
          <a:p>
            <a:pPr indent="0" lvl="0" marL="0" rtl="0" algn="l">
              <a:spcBef>
                <a:spcPts val="0"/>
              </a:spcBef>
              <a:spcAft>
                <a:spcPts val="0"/>
              </a:spcAft>
              <a:buClr>
                <a:schemeClr val="dk1"/>
              </a:buClr>
              <a:buSzPts val="275"/>
              <a:buFont typeface="Arial"/>
              <a:buNone/>
            </a:pPr>
            <a:r>
              <a:rPr lang="en" sz="5200">
                <a:solidFill>
                  <a:schemeClr val="dk1"/>
                </a:solidFill>
              </a:rPr>
              <a:t>Zainab</a:t>
            </a:r>
            <a:endParaRPr sz="52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152400" y="152400"/>
            <a:ext cx="7688700" cy="535200"/>
          </a:xfrm>
          <a:prstGeom prst="rect">
            <a:avLst/>
          </a:prstGeom>
        </p:spPr>
        <p:txBody>
          <a:bodyPr anchorCtr="0" anchor="t" bIns="91425" lIns="91425" spcFirstLastPara="1" rIns="91425" wrap="square" tIns="91425">
            <a:normAutofit fontScale="90000"/>
          </a:bodyPr>
          <a:lstStyle/>
          <a:p>
            <a:pPr indent="0" lvl="0" marL="0" rtl="0" algn="r">
              <a:spcBef>
                <a:spcPts val="0"/>
              </a:spcBef>
              <a:spcAft>
                <a:spcPts val="0"/>
              </a:spcAft>
              <a:buNone/>
            </a:pPr>
            <a:r>
              <a:rPr lang="en"/>
              <a:t>The coding background</a:t>
            </a:r>
            <a:endParaRPr/>
          </a:p>
        </p:txBody>
      </p:sp>
      <p:pic>
        <p:nvPicPr>
          <p:cNvPr id="155" name="Google Shape;155;p23"/>
          <p:cNvPicPr preferRelativeResize="0"/>
          <p:nvPr/>
        </p:nvPicPr>
        <p:blipFill>
          <a:blip r:embed="rId3">
            <a:alphaModFix/>
          </a:blip>
          <a:stretch>
            <a:fillRect/>
          </a:stretch>
        </p:blipFill>
        <p:spPr>
          <a:xfrm>
            <a:off x="2911375" y="1083625"/>
            <a:ext cx="6059401" cy="3907476"/>
          </a:xfrm>
          <a:prstGeom prst="rect">
            <a:avLst/>
          </a:prstGeom>
          <a:noFill/>
          <a:ln>
            <a:noFill/>
          </a:ln>
        </p:spPr>
      </p:pic>
      <p:pic>
        <p:nvPicPr>
          <p:cNvPr id="156" name="Google Shape;156;p23"/>
          <p:cNvPicPr preferRelativeResize="0"/>
          <p:nvPr/>
        </p:nvPicPr>
        <p:blipFill>
          <a:blip r:embed="rId4">
            <a:alphaModFix/>
          </a:blip>
          <a:stretch>
            <a:fillRect/>
          </a:stretch>
        </p:blipFill>
        <p:spPr>
          <a:xfrm>
            <a:off x="152400" y="304250"/>
            <a:ext cx="2585901" cy="47630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type="title"/>
          </p:nvPr>
        </p:nvSpPr>
        <p:spPr>
          <a:xfrm>
            <a:off x="729450" y="5143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 Script</a:t>
            </a:r>
            <a:endParaRPr/>
          </a:p>
        </p:txBody>
      </p:sp>
      <p:sp>
        <p:nvSpPr>
          <p:cNvPr id="162" name="Google Shape;162;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63" name="Google Shape;163;p24"/>
          <p:cNvSpPr txBox="1"/>
          <p:nvPr/>
        </p:nvSpPr>
        <p:spPr>
          <a:xfrm>
            <a:off x="2113875" y="581875"/>
            <a:ext cx="7134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Link: https://github.com/ETHZ-INS/DLCAnalyzer</a:t>
            </a:r>
            <a:endParaRPr>
              <a:latin typeface="Lato"/>
              <a:ea typeface="Lato"/>
              <a:cs typeface="Lato"/>
              <a:sym typeface="Lato"/>
            </a:endParaRPr>
          </a:p>
        </p:txBody>
      </p:sp>
      <p:pic>
        <p:nvPicPr>
          <p:cNvPr id="164" name="Google Shape;164;p24"/>
          <p:cNvPicPr preferRelativeResize="0"/>
          <p:nvPr/>
        </p:nvPicPr>
        <p:blipFill rotWithShape="1">
          <a:blip r:embed="rId3">
            <a:alphaModFix/>
          </a:blip>
          <a:srcRect b="0" l="310" r="-309" t="0"/>
          <a:stretch/>
        </p:blipFill>
        <p:spPr>
          <a:xfrm>
            <a:off x="104475" y="1049576"/>
            <a:ext cx="9144003" cy="4045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0" name="Google Shape;170;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1" name="Google Shape;171;p25"/>
          <p:cNvPicPr preferRelativeResize="0"/>
          <p:nvPr/>
        </p:nvPicPr>
        <p:blipFill>
          <a:blip r:embed="rId3">
            <a:alphaModFix/>
          </a:blip>
          <a:stretch>
            <a:fillRect/>
          </a:stretch>
        </p:blipFill>
        <p:spPr>
          <a:xfrm>
            <a:off x="0" y="223242"/>
            <a:ext cx="9144003" cy="469701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7" name="Google Shape;177;p2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8" name="Google Shape;178;p26"/>
          <p:cNvPicPr preferRelativeResize="0"/>
          <p:nvPr/>
        </p:nvPicPr>
        <p:blipFill>
          <a:blip r:embed="rId3">
            <a:alphaModFix/>
          </a:blip>
          <a:stretch>
            <a:fillRect/>
          </a:stretch>
        </p:blipFill>
        <p:spPr>
          <a:xfrm>
            <a:off x="1800" y="760895"/>
            <a:ext cx="9144003" cy="425946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7"/>
          <p:cNvSpPr txBox="1"/>
          <p:nvPr>
            <p:ph type="title"/>
          </p:nvPr>
        </p:nvSpPr>
        <p:spPr>
          <a:xfrm>
            <a:off x="122125" y="5309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My </a:t>
            </a:r>
            <a:r>
              <a:rPr lang="en"/>
              <a:t>experience and my Thoughts</a:t>
            </a:r>
            <a:endParaRPr/>
          </a:p>
        </p:txBody>
      </p:sp>
      <p:pic>
        <p:nvPicPr>
          <p:cNvPr id="184" name="Google Shape;184;p27"/>
          <p:cNvPicPr preferRelativeResize="0"/>
          <p:nvPr/>
        </p:nvPicPr>
        <p:blipFill>
          <a:blip r:embed="rId3">
            <a:alphaModFix/>
          </a:blip>
          <a:stretch>
            <a:fillRect/>
          </a:stretch>
        </p:blipFill>
        <p:spPr>
          <a:xfrm>
            <a:off x="4845675" y="1066150"/>
            <a:ext cx="3800875" cy="3800875"/>
          </a:xfrm>
          <a:prstGeom prst="rect">
            <a:avLst/>
          </a:prstGeom>
          <a:noFill/>
          <a:ln>
            <a:noFill/>
          </a:ln>
        </p:spPr>
      </p:pic>
      <p:pic>
        <p:nvPicPr>
          <p:cNvPr id="185" name="Google Shape;185;p27"/>
          <p:cNvPicPr preferRelativeResize="0"/>
          <p:nvPr/>
        </p:nvPicPr>
        <p:blipFill>
          <a:blip r:embed="rId4">
            <a:alphaModFix/>
          </a:blip>
          <a:stretch>
            <a:fillRect/>
          </a:stretch>
        </p:blipFill>
        <p:spPr>
          <a:xfrm>
            <a:off x="549000" y="2006250"/>
            <a:ext cx="2633691" cy="2984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191" name="Google Shape;191;p2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en" u="sng">
                <a:solidFill>
                  <a:schemeClr val="hlink"/>
                </a:solidFill>
                <a:hlinkClick r:id="rId3"/>
              </a:rPr>
              <a:t>https://www.nature.com/articles/s41598-020-62089-6</a:t>
            </a:r>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Introducing Deep Lab Cut : a open source python package for animal estimation</a:t>
            </a:r>
            <a:endParaRPr/>
          </a:p>
        </p:txBody>
      </p:sp>
      <p:pic>
        <p:nvPicPr>
          <p:cNvPr id="95" name="Google Shape;95;p15"/>
          <p:cNvPicPr preferRelativeResize="0"/>
          <p:nvPr/>
        </p:nvPicPr>
        <p:blipFill>
          <a:blip r:embed="rId3">
            <a:alphaModFix/>
          </a:blip>
          <a:stretch>
            <a:fillRect/>
          </a:stretch>
        </p:blipFill>
        <p:spPr>
          <a:xfrm>
            <a:off x="5282675" y="1913700"/>
            <a:ext cx="3454688" cy="2984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Introducing Mathias Lab</a:t>
            </a:r>
            <a:endParaRPr/>
          </a:p>
        </p:txBody>
      </p:sp>
      <p:pic>
        <p:nvPicPr>
          <p:cNvPr id="101" name="Google Shape;101;p16"/>
          <p:cNvPicPr preferRelativeResize="0"/>
          <p:nvPr/>
        </p:nvPicPr>
        <p:blipFill>
          <a:blip r:embed="rId3">
            <a:alphaModFix/>
          </a:blip>
          <a:stretch>
            <a:fillRect/>
          </a:stretch>
        </p:blipFill>
        <p:spPr>
          <a:xfrm>
            <a:off x="152400" y="2920650"/>
            <a:ext cx="8139300" cy="2110800"/>
          </a:xfrm>
          <a:prstGeom prst="rect">
            <a:avLst/>
          </a:prstGeom>
          <a:noFill/>
          <a:ln>
            <a:noFill/>
          </a:ln>
        </p:spPr>
      </p:pic>
      <p:sp>
        <p:nvSpPr>
          <p:cNvPr id="102" name="Google Shape;102;p16"/>
          <p:cNvSpPr txBox="1"/>
          <p:nvPr/>
        </p:nvSpPr>
        <p:spPr>
          <a:xfrm>
            <a:off x="5277000" y="809100"/>
            <a:ext cx="3899400" cy="227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50">
                <a:solidFill>
                  <a:srgbClr val="252222"/>
                </a:solidFill>
                <a:latin typeface="Times New Roman"/>
                <a:ea typeface="Times New Roman"/>
                <a:cs typeface="Times New Roman"/>
                <a:sym typeface="Times New Roman"/>
              </a:rPr>
              <a:t>-	Neuroscience &amp; Neuroengineering</a:t>
            </a:r>
            <a:endParaRPr sz="1950">
              <a:solidFill>
                <a:srgbClr val="252222"/>
              </a:solidFill>
              <a:latin typeface="Times New Roman"/>
              <a:ea typeface="Times New Roman"/>
              <a:cs typeface="Times New Roman"/>
              <a:sym typeface="Times New Roman"/>
            </a:endParaRPr>
          </a:p>
          <a:p>
            <a:pPr indent="0" lvl="0" marL="0" rtl="0" algn="l">
              <a:spcBef>
                <a:spcPts val="0"/>
              </a:spcBef>
              <a:spcAft>
                <a:spcPts val="0"/>
              </a:spcAft>
              <a:buNone/>
            </a:pPr>
            <a:r>
              <a:rPr lang="en" sz="1950">
                <a:solidFill>
                  <a:srgbClr val="252222"/>
                </a:solidFill>
                <a:latin typeface="Times New Roman"/>
                <a:ea typeface="Times New Roman"/>
                <a:cs typeface="Times New Roman"/>
                <a:sym typeface="Times New Roman"/>
              </a:rPr>
              <a:t>- 	Computational Neuroscience (NeuroAI)</a:t>
            </a:r>
            <a:endParaRPr sz="1950">
              <a:solidFill>
                <a:srgbClr val="252222"/>
              </a:solidFill>
              <a:latin typeface="Times New Roman"/>
              <a:ea typeface="Times New Roman"/>
              <a:cs typeface="Times New Roman"/>
              <a:sym typeface="Times New Roman"/>
            </a:endParaRPr>
          </a:p>
          <a:p>
            <a:pPr indent="0" lvl="0" marL="0" rtl="0" algn="l">
              <a:spcBef>
                <a:spcPts val="0"/>
              </a:spcBef>
              <a:spcAft>
                <a:spcPts val="0"/>
              </a:spcAft>
              <a:buNone/>
            </a:pPr>
            <a:r>
              <a:rPr lang="en" sz="1950">
                <a:solidFill>
                  <a:srgbClr val="252222"/>
                </a:solidFill>
                <a:latin typeface="Times New Roman"/>
                <a:ea typeface="Times New Roman"/>
                <a:cs typeface="Times New Roman"/>
                <a:sym typeface="Times New Roman"/>
              </a:rPr>
              <a:t>-	Computer Vision</a:t>
            </a:r>
            <a:endParaRPr sz="1900">
              <a:latin typeface="Lato"/>
              <a:ea typeface="Lato"/>
              <a:cs typeface="Lato"/>
              <a:sym typeface="Lato"/>
            </a:endParaRPr>
          </a:p>
          <a:p>
            <a:pPr indent="0" lvl="0" marL="0" rtl="0" algn="l">
              <a:spcBef>
                <a:spcPts val="0"/>
              </a:spcBef>
              <a:spcAft>
                <a:spcPts val="0"/>
              </a:spcAft>
              <a:buNone/>
            </a:pPr>
            <a:r>
              <a:t/>
            </a:r>
            <a:endParaRPr sz="1900">
              <a:latin typeface="Lato"/>
              <a:ea typeface="Lato"/>
              <a:cs typeface="Lato"/>
              <a:sym typeface="Lato"/>
            </a:endParaRPr>
          </a:p>
          <a:p>
            <a:pPr indent="0" lvl="0" marL="0" rtl="0" algn="l">
              <a:spcBef>
                <a:spcPts val="0"/>
              </a:spcBef>
              <a:spcAft>
                <a:spcPts val="0"/>
              </a:spcAft>
              <a:buNone/>
            </a:pPr>
            <a:r>
              <a:t/>
            </a:r>
            <a:endParaRPr sz="19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7"/>
          <p:cNvSpPr txBox="1"/>
          <p:nvPr>
            <p:ph type="title"/>
          </p:nvPr>
        </p:nvSpPr>
        <p:spPr>
          <a:xfrm>
            <a:off x="5296475" y="0"/>
            <a:ext cx="3775800" cy="875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Introducing </a:t>
            </a:r>
            <a:r>
              <a:rPr lang="en"/>
              <a:t>Neuroscience</a:t>
            </a:r>
            <a:r>
              <a:rPr lang="en"/>
              <a:t>:Social Behavior and Animals</a:t>
            </a:r>
            <a:endParaRPr/>
          </a:p>
        </p:txBody>
      </p:sp>
      <p:pic>
        <p:nvPicPr>
          <p:cNvPr id="108" name="Google Shape;108;p17"/>
          <p:cNvPicPr preferRelativeResize="0"/>
          <p:nvPr/>
        </p:nvPicPr>
        <p:blipFill>
          <a:blip r:embed="rId3">
            <a:alphaModFix/>
          </a:blip>
          <a:stretch>
            <a:fillRect/>
          </a:stretch>
        </p:blipFill>
        <p:spPr>
          <a:xfrm>
            <a:off x="6323549" y="1239288"/>
            <a:ext cx="2820450" cy="2198706"/>
          </a:xfrm>
          <a:prstGeom prst="rect">
            <a:avLst/>
          </a:prstGeom>
          <a:noFill/>
          <a:ln>
            <a:noFill/>
          </a:ln>
        </p:spPr>
      </p:pic>
      <p:pic>
        <p:nvPicPr>
          <p:cNvPr id="109" name="Google Shape;109;p17"/>
          <p:cNvPicPr preferRelativeResize="0"/>
          <p:nvPr/>
        </p:nvPicPr>
        <p:blipFill>
          <a:blip r:embed="rId4">
            <a:alphaModFix/>
          </a:blip>
          <a:stretch>
            <a:fillRect/>
          </a:stretch>
        </p:blipFill>
        <p:spPr>
          <a:xfrm>
            <a:off x="-76201" y="3507024"/>
            <a:ext cx="5108021" cy="1636375"/>
          </a:xfrm>
          <a:prstGeom prst="rect">
            <a:avLst/>
          </a:prstGeom>
          <a:noFill/>
          <a:ln>
            <a:noFill/>
          </a:ln>
        </p:spPr>
      </p:pic>
      <p:pic>
        <p:nvPicPr>
          <p:cNvPr id="110" name="Google Shape;110;p17"/>
          <p:cNvPicPr preferRelativeResize="0"/>
          <p:nvPr/>
        </p:nvPicPr>
        <p:blipFill>
          <a:blip r:embed="rId5">
            <a:alphaModFix/>
          </a:blip>
          <a:stretch>
            <a:fillRect/>
          </a:stretch>
        </p:blipFill>
        <p:spPr>
          <a:xfrm>
            <a:off x="3372148" y="1281000"/>
            <a:ext cx="2931652" cy="2198700"/>
          </a:xfrm>
          <a:prstGeom prst="rect">
            <a:avLst/>
          </a:prstGeom>
          <a:noFill/>
          <a:ln>
            <a:noFill/>
          </a:ln>
        </p:spPr>
      </p:pic>
      <p:pic>
        <p:nvPicPr>
          <p:cNvPr id="111" name="Google Shape;111;p17"/>
          <p:cNvPicPr preferRelativeResize="0"/>
          <p:nvPr/>
        </p:nvPicPr>
        <p:blipFill>
          <a:blip r:embed="rId6">
            <a:alphaModFix/>
          </a:blip>
          <a:stretch>
            <a:fillRect/>
          </a:stretch>
        </p:blipFill>
        <p:spPr>
          <a:xfrm>
            <a:off x="0" y="775775"/>
            <a:ext cx="3133534" cy="2643226"/>
          </a:xfrm>
          <a:prstGeom prst="rect">
            <a:avLst/>
          </a:prstGeom>
          <a:noFill/>
          <a:ln>
            <a:noFill/>
          </a:ln>
        </p:spPr>
      </p:pic>
      <p:pic>
        <p:nvPicPr>
          <p:cNvPr id="112" name="Google Shape;112;p17"/>
          <p:cNvPicPr preferRelativeResize="0"/>
          <p:nvPr/>
        </p:nvPicPr>
        <p:blipFill>
          <a:blip r:embed="rId7">
            <a:alphaModFix/>
          </a:blip>
          <a:stretch>
            <a:fillRect/>
          </a:stretch>
        </p:blipFill>
        <p:spPr>
          <a:xfrm>
            <a:off x="5015375" y="3507125"/>
            <a:ext cx="4128625" cy="1636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518750" y="4758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Square</a:t>
            </a:r>
            <a:r>
              <a:rPr lang="en"/>
              <a:t> One </a:t>
            </a:r>
            <a:endParaRPr/>
          </a:p>
        </p:txBody>
      </p:sp>
      <p:sp>
        <p:nvSpPr>
          <p:cNvPr id="118" name="Google Shape;118;p18"/>
          <p:cNvSpPr txBox="1"/>
          <p:nvPr>
            <p:ph idx="1" type="body"/>
          </p:nvPr>
        </p:nvSpPr>
        <p:spPr>
          <a:xfrm>
            <a:off x="394825" y="1397200"/>
            <a:ext cx="7688700" cy="150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101010"/>
                </a:solidFill>
              </a:rPr>
              <a:t>DeepLabCuts is actually a </a:t>
            </a:r>
            <a:r>
              <a:rPr lang="en">
                <a:solidFill>
                  <a:srgbClr val="101010"/>
                </a:solidFill>
              </a:rPr>
              <a:t>modified</a:t>
            </a:r>
            <a:r>
              <a:rPr lang="en">
                <a:solidFill>
                  <a:srgbClr val="101010"/>
                </a:solidFill>
              </a:rPr>
              <a:t> version of DeeperCut a neural network created by other researcher to detect and label human poses in videos</a:t>
            </a:r>
            <a:endParaRPr>
              <a:solidFill>
                <a:srgbClr val="101010"/>
              </a:solidFill>
            </a:endParaRPr>
          </a:p>
          <a:p>
            <a:pPr indent="-311150" lvl="0" marL="457200" rtl="0" algn="l">
              <a:spcBef>
                <a:spcPts val="1200"/>
              </a:spcBef>
              <a:spcAft>
                <a:spcPts val="0"/>
              </a:spcAft>
              <a:buClr>
                <a:srgbClr val="101010"/>
              </a:buClr>
              <a:buSzPts val="1300"/>
              <a:buChar char="-"/>
            </a:pPr>
            <a:r>
              <a:rPr lang="en">
                <a:solidFill>
                  <a:srgbClr val="101010"/>
                </a:solidFill>
              </a:rPr>
              <a:t>Usually</a:t>
            </a:r>
            <a:r>
              <a:rPr lang="en">
                <a:solidFill>
                  <a:srgbClr val="101010"/>
                </a:solidFill>
              </a:rPr>
              <a:t> have to train the networks by showing them thousands of hand-</a:t>
            </a:r>
            <a:r>
              <a:rPr lang="en">
                <a:solidFill>
                  <a:srgbClr val="101010"/>
                </a:solidFill>
              </a:rPr>
              <a:t>labeled</a:t>
            </a:r>
            <a:r>
              <a:rPr lang="en">
                <a:solidFill>
                  <a:srgbClr val="101010"/>
                </a:solidFill>
              </a:rPr>
              <a:t> frames</a:t>
            </a:r>
            <a:endParaRPr>
              <a:solidFill>
                <a:srgbClr val="101010"/>
              </a:solidFill>
            </a:endParaRPr>
          </a:p>
          <a:p>
            <a:pPr indent="-311150" lvl="0" marL="457200" rtl="0" algn="l">
              <a:spcBef>
                <a:spcPts val="0"/>
              </a:spcBef>
              <a:spcAft>
                <a:spcPts val="0"/>
              </a:spcAft>
              <a:buClr>
                <a:srgbClr val="101010"/>
              </a:buClr>
              <a:buSzPts val="1300"/>
              <a:buChar char="-"/>
            </a:pPr>
            <a:r>
              <a:rPr lang="en">
                <a:solidFill>
                  <a:srgbClr val="101010"/>
                </a:solidFill>
              </a:rPr>
              <a:t>If you want to label a different </a:t>
            </a:r>
            <a:r>
              <a:rPr lang="en">
                <a:solidFill>
                  <a:srgbClr val="101010"/>
                </a:solidFill>
              </a:rPr>
              <a:t>species</a:t>
            </a:r>
            <a:r>
              <a:rPr lang="en">
                <a:solidFill>
                  <a:srgbClr val="101010"/>
                </a:solidFill>
              </a:rPr>
              <a:t>, </a:t>
            </a:r>
            <a:r>
              <a:rPr lang="en">
                <a:solidFill>
                  <a:srgbClr val="101010"/>
                </a:solidFill>
              </a:rPr>
              <a:t>moving in a different way  you need to repeat the training over</a:t>
            </a:r>
            <a:endParaRPr>
              <a:solidFill>
                <a:srgbClr val="101010"/>
              </a:solidFill>
            </a:endParaRPr>
          </a:p>
        </p:txBody>
      </p:sp>
      <p:sp>
        <p:nvSpPr>
          <p:cNvPr id="119" name="Google Shape;119;p18"/>
          <p:cNvSpPr txBox="1"/>
          <p:nvPr>
            <p:ph type="title"/>
          </p:nvPr>
        </p:nvSpPr>
        <p:spPr>
          <a:xfrm>
            <a:off x="0" y="2902600"/>
            <a:ext cx="4376400" cy="81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Pose estimation</a:t>
            </a:r>
            <a:endParaRPr/>
          </a:p>
        </p:txBody>
      </p:sp>
      <p:pic>
        <p:nvPicPr>
          <p:cNvPr id="120" name="Google Shape;120;p18"/>
          <p:cNvPicPr preferRelativeResize="0"/>
          <p:nvPr/>
        </p:nvPicPr>
        <p:blipFill>
          <a:blip r:embed="rId3">
            <a:alphaModFix/>
          </a:blip>
          <a:stretch>
            <a:fillRect/>
          </a:stretch>
        </p:blipFill>
        <p:spPr>
          <a:xfrm>
            <a:off x="4495797" y="2647950"/>
            <a:ext cx="4624224" cy="2301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 on Mathias</a:t>
            </a:r>
            <a:endParaRPr/>
          </a:p>
        </p:txBody>
      </p:sp>
      <p:sp>
        <p:nvSpPr>
          <p:cNvPr id="126" name="Google Shape;126;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101010"/>
                </a:solidFill>
              </a:rPr>
              <a:t>Many </a:t>
            </a:r>
            <a:r>
              <a:rPr lang="en" sz="1400">
                <a:solidFill>
                  <a:srgbClr val="101010"/>
                </a:solidFill>
              </a:rPr>
              <a:t>neuroscience</a:t>
            </a:r>
            <a:r>
              <a:rPr lang="en" sz="1400">
                <a:solidFill>
                  <a:srgbClr val="101010"/>
                </a:solidFill>
              </a:rPr>
              <a:t> , </a:t>
            </a:r>
            <a:r>
              <a:rPr lang="en" sz="1400">
                <a:solidFill>
                  <a:srgbClr val="101010"/>
                </a:solidFill>
              </a:rPr>
              <a:t>psychiatry</a:t>
            </a:r>
            <a:r>
              <a:rPr lang="en" sz="1400">
                <a:solidFill>
                  <a:srgbClr val="101010"/>
                </a:solidFill>
              </a:rPr>
              <a:t> and social </a:t>
            </a:r>
            <a:r>
              <a:rPr lang="en" sz="1400">
                <a:solidFill>
                  <a:srgbClr val="101010"/>
                </a:solidFill>
              </a:rPr>
              <a:t>behaviors</a:t>
            </a:r>
            <a:r>
              <a:rPr lang="en" sz="1400">
                <a:solidFill>
                  <a:srgbClr val="101010"/>
                </a:solidFill>
              </a:rPr>
              <a:t>  studies </a:t>
            </a:r>
            <a:r>
              <a:rPr lang="en" sz="1400">
                <a:solidFill>
                  <a:srgbClr val="101010"/>
                </a:solidFill>
              </a:rPr>
              <a:t>involve</a:t>
            </a:r>
            <a:r>
              <a:rPr lang="en" sz="1400">
                <a:solidFill>
                  <a:srgbClr val="101010"/>
                </a:solidFill>
              </a:rPr>
              <a:t> students and </a:t>
            </a:r>
            <a:r>
              <a:rPr lang="en" sz="1400">
                <a:solidFill>
                  <a:srgbClr val="101010"/>
                </a:solidFill>
              </a:rPr>
              <a:t>technicians</a:t>
            </a:r>
            <a:r>
              <a:rPr lang="en" sz="1400">
                <a:solidFill>
                  <a:srgbClr val="101010"/>
                </a:solidFill>
              </a:rPr>
              <a:t>  to code/score videos of behaviors frame by frame for long periods of time.</a:t>
            </a:r>
            <a:endParaRPr sz="1400">
              <a:solidFill>
                <a:srgbClr val="101010"/>
              </a:solidFill>
            </a:endParaRPr>
          </a:p>
          <a:p>
            <a:pPr indent="0" lvl="0" marL="0" rtl="0" algn="l">
              <a:spcBef>
                <a:spcPts val="1200"/>
              </a:spcBef>
              <a:spcAft>
                <a:spcPts val="0"/>
              </a:spcAft>
              <a:buNone/>
            </a:pPr>
            <a:r>
              <a:rPr lang="en" sz="1400">
                <a:solidFill>
                  <a:srgbClr val="101010"/>
                </a:solidFill>
              </a:rPr>
              <a:t>The story is that Dr. A. Mathias  was trying to </a:t>
            </a:r>
            <a:r>
              <a:rPr lang="en" sz="1400">
                <a:solidFill>
                  <a:srgbClr val="101010"/>
                </a:solidFill>
              </a:rPr>
              <a:t>understand</a:t>
            </a:r>
            <a:r>
              <a:rPr lang="en" sz="1400">
                <a:solidFill>
                  <a:srgbClr val="101010"/>
                </a:solidFill>
              </a:rPr>
              <a:t> the neuroscience of smell by </a:t>
            </a:r>
            <a:r>
              <a:rPr lang="en" sz="1400">
                <a:solidFill>
                  <a:srgbClr val="101010"/>
                </a:solidFill>
              </a:rPr>
              <a:t>watching</a:t>
            </a:r>
            <a:r>
              <a:rPr lang="en" sz="1400">
                <a:solidFill>
                  <a:srgbClr val="101010"/>
                </a:solidFill>
              </a:rPr>
              <a:t> mice as they track trials of scent. He </a:t>
            </a:r>
            <a:r>
              <a:rPr lang="en" sz="1400">
                <a:solidFill>
                  <a:srgbClr val="101010"/>
                </a:solidFill>
              </a:rPr>
              <a:t>needed</a:t>
            </a:r>
            <a:r>
              <a:rPr lang="en" sz="1400">
                <a:solidFill>
                  <a:srgbClr val="101010"/>
                </a:solidFill>
              </a:rPr>
              <a:t> a way of marking the tip of the snout</a:t>
            </a:r>
            <a:endParaRPr sz="1400">
              <a:solidFill>
                <a:srgbClr val="101010"/>
              </a:solidFill>
            </a:endParaRPr>
          </a:p>
          <a:p>
            <a:pPr indent="0" lvl="0" marL="0" rtl="0" algn="l">
              <a:spcBef>
                <a:spcPts val="1200"/>
              </a:spcBef>
              <a:spcAft>
                <a:spcPts val="1200"/>
              </a:spcAft>
              <a:buNone/>
            </a:pPr>
            <a:r>
              <a:rPr lang="en" sz="1400">
                <a:solidFill>
                  <a:srgbClr val="101010"/>
                </a:solidFill>
              </a:rPr>
              <a:t>Researcher would often dab paint or </a:t>
            </a:r>
            <a:r>
              <a:rPr lang="en" sz="1400">
                <a:solidFill>
                  <a:srgbClr val="101010"/>
                </a:solidFill>
              </a:rPr>
              <a:t>reflective</a:t>
            </a:r>
            <a:r>
              <a:rPr lang="en" sz="1400">
                <a:solidFill>
                  <a:srgbClr val="101010"/>
                </a:solidFill>
              </a:rPr>
              <a:t> glue on body parts of interest but to do that on the tip of a snout was not very </a:t>
            </a:r>
            <a:r>
              <a:rPr lang="en" sz="1400">
                <a:solidFill>
                  <a:srgbClr val="101010"/>
                </a:solidFill>
              </a:rPr>
              <a:t>feasible. He tried different software and behavioral methods to no avail so he [ and his partner ] decided to create their own package.</a:t>
            </a:r>
            <a:endParaRPr sz="1400">
              <a:solidFill>
                <a:srgbClr val="10101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394825" y="5591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Neural </a:t>
            </a:r>
            <a:r>
              <a:rPr lang="en"/>
              <a:t>Networks</a:t>
            </a:r>
            <a:endParaRPr/>
          </a:p>
        </p:txBody>
      </p:sp>
      <p:sp>
        <p:nvSpPr>
          <p:cNvPr id="132" name="Google Shape;132;p20"/>
          <p:cNvSpPr txBox="1"/>
          <p:nvPr>
            <p:ph idx="1" type="body"/>
          </p:nvPr>
        </p:nvSpPr>
        <p:spPr>
          <a:xfrm>
            <a:off x="555950" y="1521125"/>
            <a:ext cx="3262500" cy="31911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770"/>
              <a:buNone/>
            </a:pPr>
            <a:r>
              <a:rPr lang="en" sz="1210">
                <a:solidFill>
                  <a:srgbClr val="101010"/>
                </a:solidFill>
              </a:rPr>
              <a:t>Also</a:t>
            </a:r>
            <a:r>
              <a:rPr lang="en" sz="1210">
                <a:solidFill>
                  <a:srgbClr val="101010"/>
                </a:solidFill>
              </a:rPr>
              <a:t> called </a:t>
            </a:r>
            <a:r>
              <a:rPr lang="en" sz="1210">
                <a:solidFill>
                  <a:srgbClr val="101010"/>
                </a:solidFill>
              </a:rPr>
              <a:t>Deep</a:t>
            </a:r>
            <a:r>
              <a:rPr lang="en" sz="1210">
                <a:solidFill>
                  <a:srgbClr val="101010"/>
                </a:solidFill>
              </a:rPr>
              <a:t> learning</a:t>
            </a:r>
            <a:endParaRPr sz="1210">
              <a:solidFill>
                <a:srgbClr val="101010"/>
              </a:solidFill>
            </a:endParaRPr>
          </a:p>
          <a:p>
            <a:pPr indent="0" lvl="0" marL="0" rtl="0" algn="l">
              <a:lnSpc>
                <a:spcPct val="105000"/>
              </a:lnSpc>
              <a:spcBef>
                <a:spcPts val="1200"/>
              </a:spcBef>
              <a:spcAft>
                <a:spcPts val="0"/>
              </a:spcAft>
              <a:buSzPts val="770"/>
              <a:buNone/>
            </a:pPr>
            <a:r>
              <a:rPr lang="en" sz="1210">
                <a:solidFill>
                  <a:srgbClr val="101010"/>
                </a:solidFill>
              </a:rPr>
              <a:t> has been in and out of fashion since 1944. It were first </a:t>
            </a:r>
            <a:r>
              <a:rPr lang="en" sz="1210">
                <a:solidFill>
                  <a:srgbClr val="101010"/>
                </a:solidFill>
              </a:rPr>
              <a:t>proposed</a:t>
            </a:r>
            <a:r>
              <a:rPr lang="en" sz="1210">
                <a:solidFill>
                  <a:srgbClr val="101010"/>
                </a:solidFill>
              </a:rPr>
              <a:t> by </a:t>
            </a:r>
            <a:r>
              <a:rPr lang="en" sz="1210">
                <a:solidFill>
                  <a:srgbClr val="101010"/>
                </a:solidFill>
              </a:rPr>
              <a:t>Warren</a:t>
            </a:r>
            <a:r>
              <a:rPr lang="en" sz="1210">
                <a:solidFill>
                  <a:srgbClr val="101010"/>
                </a:solidFill>
              </a:rPr>
              <a:t> McCullough  and Walter Pitts at MIT</a:t>
            </a:r>
            <a:endParaRPr sz="1210">
              <a:solidFill>
                <a:srgbClr val="101010"/>
              </a:solidFill>
            </a:endParaRPr>
          </a:p>
          <a:p>
            <a:pPr indent="-305435" lvl="0" marL="457200" rtl="0" algn="l">
              <a:lnSpc>
                <a:spcPct val="105000"/>
              </a:lnSpc>
              <a:spcBef>
                <a:spcPts val="1200"/>
              </a:spcBef>
              <a:spcAft>
                <a:spcPts val="0"/>
              </a:spcAft>
              <a:buClr>
                <a:srgbClr val="101010"/>
              </a:buClr>
              <a:buSzPts val="1210"/>
              <a:buChar char="-"/>
            </a:pPr>
            <a:r>
              <a:rPr lang="en" sz="1210">
                <a:solidFill>
                  <a:srgbClr val="101010"/>
                </a:solidFill>
              </a:rPr>
              <a:t>a type of machine learning- where a computer performs tasks by analyzing training examples</a:t>
            </a:r>
            <a:endParaRPr sz="1210">
              <a:solidFill>
                <a:srgbClr val="101010"/>
              </a:solidFill>
            </a:endParaRPr>
          </a:p>
          <a:p>
            <a:pPr indent="-305435" lvl="0" marL="457200" rtl="0" algn="l">
              <a:lnSpc>
                <a:spcPct val="105000"/>
              </a:lnSpc>
              <a:spcBef>
                <a:spcPts val="0"/>
              </a:spcBef>
              <a:spcAft>
                <a:spcPts val="0"/>
              </a:spcAft>
              <a:buClr>
                <a:srgbClr val="101010"/>
              </a:buClr>
              <a:buSzPts val="1210"/>
              <a:buChar char="-"/>
            </a:pPr>
            <a:r>
              <a:rPr lang="en" sz="1210">
                <a:solidFill>
                  <a:srgbClr val="101010"/>
                </a:solidFill>
              </a:rPr>
              <a:t>Usually</a:t>
            </a:r>
            <a:r>
              <a:rPr lang="en" sz="1210">
                <a:solidFill>
                  <a:srgbClr val="101010"/>
                </a:solidFill>
              </a:rPr>
              <a:t>  the </a:t>
            </a:r>
            <a:r>
              <a:rPr lang="en" sz="1210">
                <a:solidFill>
                  <a:srgbClr val="101010"/>
                </a:solidFill>
              </a:rPr>
              <a:t>samples</a:t>
            </a:r>
            <a:r>
              <a:rPr lang="en" sz="1210">
                <a:solidFill>
                  <a:srgbClr val="101010"/>
                </a:solidFill>
              </a:rPr>
              <a:t> have been hand </a:t>
            </a:r>
            <a:r>
              <a:rPr lang="en" sz="1210">
                <a:solidFill>
                  <a:srgbClr val="101010"/>
                </a:solidFill>
              </a:rPr>
              <a:t>labeled</a:t>
            </a:r>
            <a:endParaRPr sz="1210">
              <a:solidFill>
                <a:srgbClr val="101010"/>
              </a:solidFill>
            </a:endParaRPr>
          </a:p>
          <a:p>
            <a:pPr indent="-305435" lvl="0" marL="457200" rtl="0" algn="l">
              <a:lnSpc>
                <a:spcPct val="105000"/>
              </a:lnSpc>
              <a:spcBef>
                <a:spcPts val="0"/>
              </a:spcBef>
              <a:spcAft>
                <a:spcPts val="0"/>
              </a:spcAft>
              <a:buClr>
                <a:srgbClr val="101010"/>
              </a:buClr>
              <a:buSzPts val="1210"/>
              <a:buChar char="-"/>
            </a:pPr>
            <a:r>
              <a:rPr lang="en" sz="1210">
                <a:solidFill>
                  <a:srgbClr val="101010"/>
                </a:solidFill>
              </a:rPr>
              <a:t>EX: object recognition system</a:t>
            </a:r>
            <a:endParaRPr sz="1210">
              <a:solidFill>
                <a:srgbClr val="101010"/>
              </a:solidFill>
            </a:endParaRPr>
          </a:p>
          <a:p>
            <a:pPr indent="0" lvl="0" marL="457200" rtl="0" algn="l">
              <a:lnSpc>
                <a:spcPct val="105000"/>
              </a:lnSpc>
              <a:spcBef>
                <a:spcPts val="1200"/>
              </a:spcBef>
              <a:spcAft>
                <a:spcPts val="1200"/>
              </a:spcAft>
              <a:buNone/>
            </a:pPr>
            <a:r>
              <a:t/>
            </a:r>
            <a:endParaRPr sz="1210">
              <a:solidFill>
                <a:srgbClr val="101010"/>
              </a:solidFill>
            </a:endParaRPr>
          </a:p>
        </p:txBody>
      </p:sp>
      <p:pic>
        <p:nvPicPr>
          <p:cNvPr descr="Artificial Neural Networks and its Applications - GeeksforGeeks" id="133" name="Google Shape;133;p20"/>
          <p:cNvPicPr preferRelativeResize="0"/>
          <p:nvPr/>
        </p:nvPicPr>
        <p:blipFill>
          <a:blip r:embed="rId3">
            <a:alphaModFix/>
          </a:blip>
          <a:stretch>
            <a:fillRect/>
          </a:stretch>
        </p:blipFill>
        <p:spPr>
          <a:xfrm>
            <a:off x="4013675" y="1853850"/>
            <a:ext cx="4800600" cy="3028951"/>
          </a:xfrm>
          <a:prstGeom prst="rect">
            <a:avLst/>
          </a:prstGeom>
          <a:noFill/>
          <a:ln>
            <a:noFill/>
          </a:ln>
        </p:spPr>
      </p:pic>
      <p:sp>
        <p:nvSpPr>
          <p:cNvPr id="134" name="Google Shape;134;p20"/>
          <p:cNvSpPr txBox="1"/>
          <p:nvPr/>
        </p:nvSpPr>
        <p:spPr>
          <a:xfrm>
            <a:off x="1727150" y="626650"/>
            <a:ext cx="705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509100" y="7245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 They Work</a:t>
            </a:r>
            <a:endParaRPr/>
          </a:p>
        </p:txBody>
      </p:sp>
      <p:sp>
        <p:nvSpPr>
          <p:cNvPr id="140" name="Google Shape;140;p21"/>
          <p:cNvSpPr txBox="1"/>
          <p:nvPr>
            <p:ph idx="1" type="body"/>
          </p:nvPr>
        </p:nvSpPr>
        <p:spPr>
          <a:xfrm>
            <a:off x="112725" y="1442827"/>
            <a:ext cx="4699200" cy="336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35"/>
              <a:buNone/>
            </a:pPr>
            <a:r>
              <a:t/>
            </a:r>
            <a:endParaRPr sz="1305">
              <a:solidFill>
                <a:srgbClr val="101010"/>
              </a:solidFill>
            </a:endParaRPr>
          </a:p>
          <a:p>
            <a:pPr indent="0" lvl="0" marL="0" rtl="0" algn="l">
              <a:spcBef>
                <a:spcPts val="1200"/>
              </a:spcBef>
              <a:spcAft>
                <a:spcPts val="0"/>
              </a:spcAft>
              <a:buSzPts val="935"/>
              <a:buNone/>
            </a:pPr>
            <a:r>
              <a:rPr lang="en" sz="1305">
                <a:solidFill>
                  <a:srgbClr val="101010"/>
                </a:solidFill>
              </a:rPr>
              <a:t>Mimic the behavior of the human brain</a:t>
            </a:r>
            <a:endParaRPr sz="1305">
              <a:solidFill>
                <a:srgbClr val="101010"/>
              </a:solidFill>
            </a:endParaRPr>
          </a:p>
          <a:p>
            <a:pPr indent="0" lvl="0" marL="0" rtl="0" algn="l">
              <a:spcBef>
                <a:spcPts val="1200"/>
              </a:spcBef>
              <a:spcAft>
                <a:spcPts val="0"/>
              </a:spcAft>
              <a:buSzPts val="935"/>
              <a:buNone/>
            </a:pPr>
            <a:r>
              <a:rPr lang="en" sz="1305">
                <a:solidFill>
                  <a:srgbClr val="101010"/>
                </a:solidFill>
              </a:rPr>
              <a:t>Human brain is the inspiration behind neural networks agriculture</a:t>
            </a:r>
            <a:endParaRPr sz="1305">
              <a:solidFill>
                <a:srgbClr val="101010"/>
              </a:solidFill>
            </a:endParaRPr>
          </a:p>
          <a:p>
            <a:pPr indent="0" lvl="0" marL="0" rtl="0" algn="l">
              <a:spcBef>
                <a:spcPts val="1200"/>
              </a:spcBef>
              <a:spcAft>
                <a:spcPts val="0"/>
              </a:spcAft>
              <a:buSzPts val="935"/>
              <a:buNone/>
            </a:pPr>
            <a:r>
              <a:rPr lang="en" sz="1305">
                <a:solidFill>
                  <a:srgbClr val="101010"/>
                </a:solidFill>
              </a:rPr>
              <a:t>Human brain cells = neurons;form a highly interconnected  network and send electrical signals to each other to help process information</a:t>
            </a:r>
            <a:endParaRPr sz="1305">
              <a:solidFill>
                <a:srgbClr val="101010"/>
              </a:solidFill>
            </a:endParaRPr>
          </a:p>
          <a:p>
            <a:pPr indent="0" lvl="0" marL="0" rtl="0" algn="l">
              <a:spcBef>
                <a:spcPts val="1200"/>
              </a:spcBef>
              <a:spcAft>
                <a:spcPts val="0"/>
              </a:spcAft>
              <a:buSzPts val="935"/>
              <a:buNone/>
            </a:pPr>
            <a:r>
              <a:rPr lang="en" sz="1305">
                <a:solidFill>
                  <a:srgbClr val="101010"/>
                </a:solidFill>
              </a:rPr>
              <a:t>Artificial neurons are software modules called nodes and article neural networks are software programs or algorithms using computing to solve regression and classification problems</a:t>
            </a:r>
            <a:endParaRPr sz="1305">
              <a:solidFill>
                <a:srgbClr val="101010"/>
              </a:solidFill>
            </a:endParaRPr>
          </a:p>
          <a:p>
            <a:pPr indent="0" lvl="0" marL="0" rtl="0" algn="l">
              <a:spcBef>
                <a:spcPts val="1200"/>
              </a:spcBef>
              <a:spcAft>
                <a:spcPts val="1200"/>
              </a:spcAft>
              <a:buSzPts val="935"/>
              <a:buNone/>
            </a:pPr>
            <a:r>
              <a:t/>
            </a:r>
            <a:endParaRPr sz="1305">
              <a:solidFill>
                <a:srgbClr val="101010"/>
              </a:solidFill>
            </a:endParaRPr>
          </a:p>
        </p:txBody>
      </p:sp>
      <p:sp>
        <p:nvSpPr>
          <p:cNvPr id="141" name="Google Shape;141;p21"/>
          <p:cNvSpPr txBox="1"/>
          <p:nvPr/>
        </p:nvSpPr>
        <p:spPr>
          <a:xfrm>
            <a:off x="0" y="0"/>
            <a:ext cx="30000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400"/>
              </a:spcAft>
              <a:buNone/>
            </a:pPr>
            <a:r>
              <a:rPr b="1" lang="en" sz="1300">
                <a:solidFill>
                  <a:srgbClr val="333333"/>
                </a:solidFill>
                <a:highlight>
                  <a:srgbClr val="FBFBFB"/>
                </a:highlight>
              </a:rPr>
              <a:t>Simple neural network architecture</a:t>
            </a:r>
            <a:endParaRPr b="1" sz="1300">
              <a:solidFill>
                <a:srgbClr val="333333"/>
              </a:solidFill>
              <a:highlight>
                <a:srgbClr val="FBFBFB"/>
              </a:highlight>
            </a:endParaRPr>
          </a:p>
        </p:txBody>
      </p:sp>
      <p:sp>
        <p:nvSpPr>
          <p:cNvPr id="142" name="Google Shape;142;p21"/>
          <p:cNvSpPr txBox="1"/>
          <p:nvPr/>
        </p:nvSpPr>
        <p:spPr>
          <a:xfrm>
            <a:off x="4689450" y="4677300"/>
            <a:ext cx="447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143" name="Google Shape;143;p21"/>
          <p:cNvPicPr preferRelativeResize="0"/>
          <p:nvPr/>
        </p:nvPicPr>
        <p:blipFill>
          <a:blip r:embed="rId3">
            <a:alphaModFix/>
          </a:blip>
          <a:stretch>
            <a:fillRect/>
          </a:stretch>
        </p:blipFill>
        <p:spPr>
          <a:xfrm>
            <a:off x="4572000" y="624425"/>
            <a:ext cx="4478999" cy="372115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2"/>
          <p:cNvSpPr txBox="1"/>
          <p:nvPr>
            <p:ph type="title"/>
          </p:nvPr>
        </p:nvSpPr>
        <p:spPr>
          <a:xfrm>
            <a:off x="345225" y="5578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Neural Networks</a:t>
            </a:r>
            <a:endParaRPr/>
          </a:p>
        </p:txBody>
      </p:sp>
      <p:pic>
        <p:nvPicPr>
          <p:cNvPr id="149" name="Google Shape;149;p22"/>
          <p:cNvPicPr preferRelativeResize="0"/>
          <p:nvPr/>
        </p:nvPicPr>
        <p:blipFill>
          <a:blip r:embed="rId3">
            <a:alphaModFix/>
          </a:blip>
          <a:stretch>
            <a:fillRect/>
          </a:stretch>
        </p:blipFill>
        <p:spPr>
          <a:xfrm>
            <a:off x="3309075" y="1093050"/>
            <a:ext cx="5982201" cy="3898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5EA4B6"/>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